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53" r:id="rId2"/>
  </p:sldMasterIdLst>
  <p:notesMasterIdLst>
    <p:notesMasterId r:id="rId14"/>
  </p:notesMasterIdLst>
  <p:handoutMasterIdLst>
    <p:handoutMasterId r:id="rId15"/>
  </p:handoutMasterIdLst>
  <p:sldIdLst>
    <p:sldId id="256" r:id="rId3"/>
    <p:sldId id="275" r:id="rId4"/>
    <p:sldId id="276" r:id="rId5"/>
    <p:sldId id="277" r:id="rId6"/>
    <p:sldId id="278" r:id="rId7"/>
    <p:sldId id="279" r:id="rId8"/>
    <p:sldId id="280" r:id="rId9"/>
    <p:sldId id="283" r:id="rId10"/>
    <p:sldId id="285" r:id="rId11"/>
    <p:sldId id="286" r:id="rId12"/>
    <p:sldId id="264" r:id="rId13"/>
  </p:sldIdLst>
  <p:sldSz cx="12192000" cy="6858000"/>
  <p:notesSz cx="9144000" cy="6858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29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0" d="100"/>
          <a:sy n="70" d="100"/>
        </p:scale>
        <p:origin x="660"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48079B30-5290-43D0-8200-94F20566F338}" type="datetimeFigureOut">
              <a:rPr lang="pl-PL" smtClean="0"/>
              <a:t>08.05.2018</a:t>
            </a:fld>
            <a:endParaRPr lang="pl-PL"/>
          </a:p>
        </p:txBody>
      </p:sp>
      <p:sp>
        <p:nvSpPr>
          <p:cNvPr id="4" name="Symbol zastępczy stopki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45E869B-B5E3-4308-92B7-C4D380FE6A07}" type="slidenum">
              <a:rPr lang="pl-PL" smtClean="0"/>
              <a:t>‹#›</a:t>
            </a:fld>
            <a:endParaRPr lang="pl-PL"/>
          </a:p>
        </p:txBody>
      </p:sp>
    </p:spTree>
    <p:extLst>
      <p:ext uri="{BB962C8B-B14F-4D97-AF65-F5344CB8AC3E}">
        <p14:creationId xmlns:p14="http://schemas.microsoft.com/office/powerpoint/2010/main" val="69332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rtlCol="0"/>
          <a:lstStyle>
            <a:lvl1pPr algn="r">
              <a:defRPr sz="1200"/>
            </a:lvl1pPr>
          </a:lstStyle>
          <a:p>
            <a:fld id="{888A7752-73DE-404C-BA6F-63DEF987950B}" type="datetimeFigureOut">
              <a:rPr lang="en-US" smtClean="0"/>
              <a:pPr/>
              <a:t>5/8/2018</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rtlCol="0" anchor="b"/>
          <a:lstStyle>
            <a:lvl1pPr algn="r">
              <a:defRPr sz="1200"/>
            </a:lvl1pPr>
          </a:lstStyle>
          <a:p>
            <a:fld id="{AEC00428-765A-4708-ADE2-3AAB557AF1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00428-765A-4708-ADE2-3AAB557AF17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00428-765A-4708-ADE2-3AAB557AF17C}"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00428-765A-4708-ADE2-3AAB557AF17C}" type="slidenum">
              <a:rPr lang="en-US" smtClean="0"/>
              <a:pPr/>
              <a:t>2</a:t>
            </a:fld>
            <a:endParaRPr lang="en-US"/>
          </a:p>
        </p:txBody>
      </p:sp>
    </p:spTree>
    <p:extLst>
      <p:ext uri="{BB962C8B-B14F-4D97-AF65-F5344CB8AC3E}">
        <p14:creationId xmlns:p14="http://schemas.microsoft.com/office/powerpoint/2010/main" val="3895912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00428-765A-4708-ADE2-3AAB557AF17C}" type="slidenum">
              <a:rPr lang="en-US" smtClean="0"/>
              <a:pPr/>
              <a:t>3</a:t>
            </a:fld>
            <a:endParaRPr lang="en-US"/>
          </a:p>
        </p:txBody>
      </p:sp>
    </p:spTree>
    <p:extLst>
      <p:ext uri="{BB962C8B-B14F-4D97-AF65-F5344CB8AC3E}">
        <p14:creationId xmlns:p14="http://schemas.microsoft.com/office/powerpoint/2010/main" val="1024244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00428-765A-4708-ADE2-3AAB557AF17C}" type="slidenum">
              <a:rPr lang="en-US" smtClean="0"/>
              <a:pPr/>
              <a:t>4</a:t>
            </a:fld>
            <a:endParaRPr lang="en-US"/>
          </a:p>
        </p:txBody>
      </p:sp>
    </p:spTree>
    <p:extLst>
      <p:ext uri="{BB962C8B-B14F-4D97-AF65-F5344CB8AC3E}">
        <p14:creationId xmlns:p14="http://schemas.microsoft.com/office/powerpoint/2010/main" val="3278355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00428-765A-4708-ADE2-3AAB557AF17C}" type="slidenum">
              <a:rPr lang="en-US" smtClean="0"/>
              <a:pPr/>
              <a:t>5</a:t>
            </a:fld>
            <a:endParaRPr lang="en-US"/>
          </a:p>
        </p:txBody>
      </p:sp>
    </p:spTree>
    <p:extLst>
      <p:ext uri="{BB962C8B-B14F-4D97-AF65-F5344CB8AC3E}">
        <p14:creationId xmlns:p14="http://schemas.microsoft.com/office/powerpoint/2010/main" val="4138232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00428-765A-4708-ADE2-3AAB557AF17C}" type="slidenum">
              <a:rPr lang="en-US" smtClean="0"/>
              <a:pPr/>
              <a:t>6</a:t>
            </a:fld>
            <a:endParaRPr lang="en-US"/>
          </a:p>
        </p:txBody>
      </p:sp>
    </p:spTree>
    <p:extLst>
      <p:ext uri="{BB962C8B-B14F-4D97-AF65-F5344CB8AC3E}">
        <p14:creationId xmlns:p14="http://schemas.microsoft.com/office/powerpoint/2010/main" val="989449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00428-765A-4708-ADE2-3AAB557AF17C}" type="slidenum">
              <a:rPr lang="en-US" smtClean="0"/>
              <a:pPr/>
              <a:t>7</a:t>
            </a:fld>
            <a:endParaRPr lang="en-US"/>
          </a:p>
        </p:txBody>
      </p:sp>
    </p:spTree>
    <p:extLst>
      <p:ext uri="{BB962C8B-B14F-4D97-AF65-F5344CB8AC3E}">
        <p14:creationId xmlns:p14="http://schemas.microsoft.com/office/powerpoint/2010/main" val="2462351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00428-765A-4708-ADE2-3AAB557AF17C}" type="slidenum">
              <a:rPr lang="en-US" smtClean="0"/>
              <a:pPr/>
              <a:t>8</a:t>
            </a:fld>
            <a:endParaRPr lang="en-US"/>
          </a:p>
        </p:txBody>
      </p:sp>
    </p:spTree>
    <p:extLst>
      <p:ext uri="{BB962C8B-B14F-4D97-AF65-F5344CB8AC3E}">
        <p14:creationId xmlns:p14="http://schemas.microsoft.com/office/powerpoint/2010/main" val="730770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00428-765A-4708-ADE2-3AAB557AF17C}" type="slidenum">
              <a:rPr lang="en-US" smtClean="0"/>
              <a:pPr/>
              <a:t>9</a:t>
            </a:fld>
            <a:endParaRPr lang="en-US"/>
          </a:p>
        </p:txBody>
      </p:sp>
    </p:spTree>
    <p:extLst>
      <p:ext uri="{BB962C8B-B14F-4D97-AF65-F5344CB8AC3E}">
        <p14:creationId xmlns:p14="http://schemas.microsoft.com/office/powerpoint/2010/main" val="1405130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A8B8E7D2-F905-46E3-BDD3-0258335A3216}" type="datetime1">
              <a:rPr lang="en-US" smtClean="0"/>
              <a:pPr/>
              <a:t>5/8/2018</a:t>
            </a:fld>
            <a:endParaRPr lang="en-US" sz="1600"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mtClean="0"/>
              <a:pPr/>
              <a:t>‹#›</a:t>
            </a:fld>
            <a:endParaRPr lang="en-US" dirty="0"/>
          </a:p>
        </p:txBody>
      </p:sp>
    </p:spTree>
    <p:extLst>
      <p:ext uri="{BB962C8B-B14F-4D97-AF65-F5344CB8AC3E}">
        <p14:creationId xmlns:p14="http://schemas.microsoft.com/office/powerpoint/2010/main" val="3686396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3938BEC-55E3-4F9D-B5C5-76D23951C04A}" type="datetime1">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842627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3938BEC-55E3-4F9D-B5C5-76D23951C04A}" type="datetime1">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301940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3938BEC-55E3-4F9D-B5C5-76D23951C04A}" type="datetime1">
              <a:rPr lang="en-US" smtClean="0"/>
              <a:pPr/>
              <a:t>5/8/2018</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1075525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2FB568A0-62B0-4129-95C4-7270BF844D61}" type="datetime1">
              <a:rPr lang="en-US" smtClean="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2463244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A1D7F31A-E594-408B-8114-4F8438303DA3}" type="datetime1">
              <a:rPr lang="en-US" smtClean="0"/>
              <a:pPr/>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339408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Content Placeholder 3"/>
          <p:cNvSpPr>
            <a:spLocks noGrp="1"/>
          </p:cNvSpPr>
          <p:nvPr>
            <p:ph sz="half" idx="2"/>
          </p:nvPr>
        </p:nvSpPr>
        <p:spPr>
          <a:xfrm>
            <a:off x="839788" y="2505075"/>
            <a:ext cx="5157787"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Content Placeholder 5"/>
          <p:cNvSpPr>
            <a:spLocks noGrp="1"/>
          </p:cNvSpPr>
          <p:nvPr>
            <p:ph sz="quarter" idx="4"/>
          </p:nvPr>
        </p:nvSpPr>
        <p:spPr>
          <a:xfrm>
            <a:off x="6172200" y="2505075"/>
            <a:ext cx="5183188"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AD978398-2A5A-4309-94C2-82E465C1DCF8}" type="datetime1">
              <a:rPr lang="en-US" smtClean="0"/>
              <a:pPr/>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201148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33938BEC-55E3-4F9D-B5C5-76D23951C04A}" type="datetime1">
              <a:rPr lang="en-US" smtClean="0"/>
              <a:pPr/>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3090422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B58F6-778A-46C2-BFC0-8FD9B04A99E8}" type="datetime1">
              <a:rPr lang="en-US" smtClean="0"/>
              <a:pPr/>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3017709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33938BEC-55E3-4F9D-B5C5-76D23951C04A}" type="datetime1">
              <a:rPr lang="en-US" smtClean="0"/>
              <a:pPr/>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3833904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33938BEC-55E3-4F9D-B5C5-76D23951C04A}" type="datetime1">
              <a:rPr lang="en-US" smtClean="0"/>
              <a:pPr/>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1639636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938BEC-55E3-4F9D-B5C5-76D23951C04A}" type="datetime1">
              <a:rPr lang="en-US" smtClean="0"/>
              <a:pPr/>
              <a:t>5/8/2018</a:t>
            </a:fld>
            <a:endParaRPr lang="en-US" sz="1400" dirty="0">
              <a:solidFill>
                <a:schemeClr val="tx2"/>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endParaRPr lang="en-US" sz="1400" dirty="0">
              <a:solidFill>
                <a:schemeClr val="tx2"/>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3029853052"/>
      </p:ext>
    </p:extLst>
  </p:cSld>
  <p:clrMap bg1="dk1" tx1="lt1" bg2="dk2" tx2="lt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powietrze.lodzkie.p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gios.gov.pl/pl/" TargetMode="External"/><Relationship Id="rId5" Type="http://schemas.openxmlformats.org/officeDocument/2006/relationships/hyperlink" Target="http://www.wios.lodz.pl/" TargetMode="External"/><Relationship Id="rId4" Type="http://schemas.openxmlformats.org/officeDocument/2006/relationships/hyperlink" Target="http://powietrze.gios.gov.pl/pjp/hom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0" y="3861048"/>
            <a:ext cx="12192000" cy="2996953"/>
          </a:xfrm>
        </p:spPr>
        <p:txBody>
          <a:bodyPr anchor="ctr">
            <a:normAutofit/>
          </a:bodyPr>
          <a:lstStyle/>
          <a:p>
            <a:r>
              <a:rPr lang="pl-PL" sz="3200" b="1" dirty="0"/>
              <a:t>Projekt „Piotrkowski Alarm Smogowy</a:t>
            </a:r>
            <a:br>
              <a:rPr lang="pl-PL" sz="3200" b="1" dirty="0"/>
            </a:br>
            <a:r>
              <a:rPr lang="pl-PL" sz="3200" b="1" dirty="0"/>
              <a:t>- Piotr_AS w akcji – edukacja ekologiczna </a:t>
            </a:r>
            <a:br>
              <a:rPr lang="pl-PL" sz="3200" b="1" dirty="0"/>
            </a:br>
            <a:r>
              <a:rPr lang="pl-PL" sz="3200" b="1" dirty="0"/>
              <a:t>mieszkańców Piotrkowa Trybunalskiego </a:t>
            </a:r>
            <a:br>
              <a:rPr lang="pl-PL" sz="3200" b="1" dirty="0"/>
            </a:br>
            <a:r>
              <a:rPr lang="pl-PL" sz="3200" b="1" dirty="0"/>
              <a:t>i powiatu piotrkowskiego”</a:t>
            </a:r>
            <a:endParaRPr lang="pl-PL" sz="3200" dirty="0"/>
          </a:p>
        </p:txBody>
      </p:sp>
      <p:pic>
        <p:nvPicPr>
          <p:cNvPr id="15" name="Obraz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6240" y="345604"/>
            <a:ext cx="3610760" cy="3262456"/>
          </a:xfrm>
          <a:prstGeom prst="rect">
            <a:avLst/>
          </a:prstGeom>
        </p:spPr>
      </p:pic>
      <p:pic>
        <p:nvPicPr>
          <p:cNvPr id="16" name="Obraz 15"/>
          <p:cNvPicPr>
            <a:picLocks noChangeAspect="1"/>
          </p:cNvPicPr>
          <p:nvPr/>
        </p:nvPicPr>
        <p:blipFill>
          <a:blip r:embed="rId4"/>
          <a:stretch>
            <a:fillRect/>
          </a:stretch>
        </p:blipFill>
        <p:spPr>
          <a:xfrm>
            <a:off x="187081" y="188640"/>
            <a:ext cx="7421087" cy="319746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pic>
        <p:nvPicPr>
          <p:cNvPr id="4" name="Obraz 3"/>
          <p:cNvPicPr>
            <a:picLocks noChangeAspect="1"/>
          </p:cNvPicPr>
          <p:nvPr/>
        </p:nvPicPr>
        <p:blipFill>
          <a:blip r:embed="rId2"/>
          <a:stretch>
            <a:fillRect/>
          </a:stretch>
        </p:blipFill>
        <p:spPr>
          <a:xfrm>
            <a:off x="479376" y="348916"/>
            <a:ext cx="11394206" cy="6248435"/>
          </a:xfrm>
          <a:prstGeom prst="rect">
            <a:avLst/>
          </a:prstGeom>
        </p:spPr>
      </p:pic>
    </p:spTree>
    <p:extLst>
      <p:ext uri="{BB962C8B-B14F-4D97-AF65-F5344CB8AC3E}">
        <p14:creationId xmlns:p14="http://schemas.microsoft.com/office/powerpoint/2010/main" val="2991894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15205"/>
            <a:ext cx="12192000" cy="1325563"/>
          </a:xfrm>
        </p:spPr>
        <p:txBody>
          <a:bodyPr/>
          <a:lstStyle/>
          <a:p>
            <a:pPr algn="ctr"/>
            <a:r>
              <a:rPr lang="pl-PL" b="1" dirty="0" smtClean="0"/>
              <a:t>Dziękujemy za uwagę</a:t>
            </a:r>
            <a:endParaRPr lang="pl-PL" b="1"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pic>
        <p:nvPicPr>
          <p:cNvPr id="3" name="Obraz 2"/>
          <p:cNvPicPr>
            <a:picLocks noChangeAspect="1"/>
          </p:cNvPicPr>
          <p:nvPr/>
        </p:nvPicPr>
        <p:blipFill>
          <a:blip r:embed="rId3"/>
          <a:stretch>
            <a:fillRect/>
          </a:stretch>
        </p:blipFill>
        <p:spPr>
          <a:xfrm>
            <a:off x="1300162" y="1196752"/>
            <a:ext cx="9591675" cy="532859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0" y="1772816"/>
            <a:ext cx="12192000" cy="5085184"/>
          </a:xfrm>
        </p:spPr>
        <p:txBody>
          <a:bodyPr>
            <a:noAutofit/>
          </a:bodyPr>
          <a:lstStyle/>
          <a:p>
            <a:pPr algn="ctr"/>
            <a:r>
              <a:rPr lang="pl-PL" sz="7200" b="1" dirty="0" smtClean="0"/>
              <a:t>SMOG </a:t>
            </a:r>
          </a:p>
          <a:p>
            <a:pPr algn="ctr"/>
            <a:r>
              <a:rPr lang="pl-PL" sz="7200" b="1" dirty="0" smtClean="0"/>
              <a:t>– aspekty ekologiczne </a:t>
            </a:r>
          </a:p>
          <a:p>
            <a:pPr algn="ctr"/>
            <a:r>
              <a:rPr lang="pl-PL" sz="7200" b="1" dirty="0" smtClean="0"/>
              <a:t>i prawne</a:t>
            </a:r>
            <a:endParaRPr lang="en-US" sz="7200" b="1" dirty="0"/>
          </a:p>
        </p:txBody>
      </p:sp>
    </p:spTree>
    <p:extLst>
      <p:ext uri="{BB962C8B-B14F-4D97-AF65-F5344CB8AC3E}">
        <p14:creationId xmlns:p14="http://schemas.microsoft.com/office/powerpoint/2010/main" val="188244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188640"/>
            <a:ext cx="12192000" cy="6669360"/>
          </a:xfrm>
        </p:spPr>
        <p:txBody>
          <a:bodyPr anchor="ctr">
            <a:noAutofit/>
          </a:bodyPr>
          <a:lstStyle/>
          <a:p>
            <a:pPr algn="ctr"/>
            <a:r>
              <a:rPr lang="pl-PL" sz="3200" b="1" dirty="0" smtClean="0"/>
              <a:t>Określony poziom zanieczyszczenia powietrza </a:t>
            </a:r>
            <a:r>
              <a:rPr lang="pl-PL" sz="3200" b="1" dirty="0"/>
              <a:t>w Polsce </a:t>
            </a:r>
            <a:r>
              <a:rPr lang="pl-PL" sz="3200" b="1" dirty="0" smtClean="0"/>
              <a:t/>
            </a:r>
            <a:br>
              <a:rPr lang="pl-PL" sz="3200" b="1" dirty="0" smtClean="0"/>
            </a:br>
            <a:r>
              <a:rPr lang="pl-PL" sz="3200" b="1" dirty="0" smtClean="0"/>
              <a:t>prowadzi do </a:t>
            </a:r>
            <a:r>
              <a:rPr lang="pl-PL" sz="3200" b="1" dirty="0"/>
              <a:t>ogłoszenia alarmu </a:t>
            </a:r>
            <a:r>
              <a:rPr lang="pl-PL" sz="3200" b="1" dirty="0" smtClean="0"/>
              <a:t>smogowego</a:t>
            </a:r>
            <a:r>
              <a:rPr lang="pl-PL" sz="3200" b="1" dirty="0"/>
              <a:t/>
            </a:r>
            <a:br>
              <a:rPr lang="pl-PL" sz="3200" b="1" dirty="0"/>
            </a:br>
            <a:r>
              <a:rPr lang="pl-PL" sz="3200" b="1" dirty="0"/>
              <a:t/>
            </a:r>
            <a:br>
              <a:rPr lang="pl-PL" sz="3200" b="1" dirty="0"/>
            </a:br>
            <a:r>
              <a:rPr lang="pl-PL" sz="2800" dirty="0" smtClean="0"/>
              <a:t/>
            </a:r>
            <a:br>
              <a:rPr lang="pl-PL" sz="2800" dirty="0" smtClean="0"/>
            </a:br>
            <a:r>
              <a:rPr lang="pl-PL" sz="2800" dirty="0" smtClean="0"/>
              <a:t>Polska ma najbardziej </a:t>
            </a:r>
            <a:r>
              <a:rPr lang="pl-PL" sz="2800" b="1" dirty="0" smtClean="0"/>
              <a:t>liberalne zasady </a:t>
            </a:r>
            <a:r>
              <a:rPr lang="pl-PL" sz="2800" dirty="0" smtClean="0"/>
              <a:t>określania poziomów </a:t>
            </a:r>
            <a:r>
              <a:rPr lang="pl-PL" sz="2800" b="1" dirty="0" smtClean="0"/>
              <a:t>informowania</a:t>
            </a:r>
            <a:br>
              <a:rPr lang="pl-PL" sz="2800" b="1" dirty="0" smtClean="0"/>
            </a:br>
            <a:r>
              <a:rPr lang="pl-PL" sz="2800" b="1" dirty="0" smtClean="0"/>
              <a:t>społeczeństwa o zanieczyszczeniu powietrza </a:t>
            </a:r>
            <a:r>
              <a:rPr lang="pl-PL" sz="2800" dirty="0" smtClean="0"/>
              <a:t>spośród krajów Unii Europejskiej. </a:t>
            </a:r>
            <a:br>
              <a:rPr lang="pl-PL" sz="2800" dirty="0" smtClean="0"/>
            </a:br>
            <a:r>
              <a:rPr lang="pl-PL" sz="2800" dirty="0" smtClean="0"/>
              <a:t>Jednocześnie, </a:t>
            </a:r>
            <a:r>
              <a:rPr lang="pl-PL" sz="2800" b="1" dirty="0" smtClean="0"/>
              <a:t>nasz kraj posiada najgorsze powietrze w całej Unii Europejskiej</a:t>
            </a:r>
            <a:r>
              <a:rPr lang="pl-PL" sz="2800" dirty="0" smtClean="0"/>
              <a:t>. </a:t>
            </a:r>
            <a:br>
              <a:rPr lang="pl-PL" sz="2800" dirty="0" smtClean="0"/>
            </a:br>
            <a:r>
              <a:rPr lang="pl-PL" sz="2800" dirty="0" smtClean="0"/>
              <a:t/>
            </a:r>
            <a:br>
              <a:rPr lang="pl-PL" sz="2800" dirty="0" smtClean="0"/>
            </a:br>
            <a:r>
              <a:rPr lang="pl-PL" sz="2800" dirty="0" smtClean="0"/>
              <a:t>Płacimy za to wysoką cenę. </a:t>
            </a:r>
            <a:br>
              <a:rPr lang="pl-PL" sz="2800" dirty="0" smtClean="0"/>
            </a:br>
            <a:r>
              <a:rPr lang="pl-PL" sz="2800" dirty="0"/>
              <a:t/>
            </a:r>
            <a:br>
              <a:rPr lang="pl-PL" sz="2800" dirty="0"/>
            </a:br>
            <a:r>
              <a:rPr lang="pl-PL" sz="2400" dirty="0" smtClean="0">
                <a:hlinkClick r:id="rId3"/>
              </a:rPr>
              <a:t>Portal </a:t>
            </a:r>
            <a:r>
              <a:rPr lang="pl-PL" sz="2400" dirty="0">
                <a:hlinkClick r:id="rId3"/>
              </a:rPr>
              <a:t>jakości powietrza Urzędu Marszałkowskiego Województwa Łódzkiego</a:t>
            </a:r>
            <a:r>
              <a:rPr lang="pl-PL" sz="2400" dirty="0"/>
              <a:t/>
            </a:r>
            <a:br>
              <a:rPr lang="pl-PL" sz="2400" dirty="0"/>
            </a:br>
            <a:r>
              <a:rPr lang="pl-PL" sz="2400" dirty="0" smtClean="0">
                <a:hlinkClick r:id="rId4"/>
              </a:rPr>
              <a:t>Portal </a:t>
            </a:r>
            <a:r>
              <a:rPr lang="pl-PL" sz="2400" dirty="0">
                <a:hlinkClick r:id="rId4"/>
              </a:rPr>
              <a:t>jakości powietrza Głównego Inspektora Ochrony Środowiska</a:t>
            </a:r>
            <a:r>
              <a:rPr lang="pl-PL" sz="2400" dirty="0"/>
              <a:t/>
            </a:r>
            <a:br>
              <a:rPr lang="pl-PL" sz="2400" dirty="0"/>
            </a:br>
            <a:r>
              <a:rPr lang="pl-PL" sz="2400" dirty="0">
                <a:hlinkClick r:id="rId5"/>
              </a:rPr>
              <a:t>Wojewódzki Inspektorat Ochrony Środowiska w Łodzi</a:t>
            </a:r>
            <a:r>
              <a:rPr lang="pl-PL" sz="2400" dirty="0"/>
              <a:t/>
            </a:r>
            <a:br>
              <a:rPr lang="pl-PL" sz="2400" dirty="0"/>
            </a:br>
            <a:r>
              <a:rPr lang="pl-PL" sz="2400" dirty="0">
                <a:hlinkClick r:id="rId6"/>
              </a:rPr>
              <a:t>Główny Inspektorat Ochrony Środowiska</a:t>
            </a:r>
            <a:r>
              <a:rPr lang="pl-PL" dirty="0"/>
              <a:t/>
            </a:r>
            <a:br>
              <a:rPr lang="pl-PL" dirty="0"/>
            </a:br>
            <a:endParaRPr lang="pl-PL" sz="2800" dirty="0"/>
          </a:p>
        </p:txBody>
      </p:sp>
    </p:spTree>
    <p:extLst>
      <p:ext uri="{BB962C8B-B14F-4D97-AF65-F5344CB8AC3E}">
        <p14:creationId xmlns:p14="http://schemas.microsoft.com/office/powerpoint/2010/main" val="124805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80" y="0"/>
            <a:ext cx="12192000" cy="3960440"/>
          </a:xfrm>
        </p:spPr>
        <p:txBody>
          <a:bodyPr anchor="ctr">
            <a:noAutofit/>
          </a:bodyPr>
          <a:lstStyle/>
          <a:p>
            <a:pPr algn="ctr"/>
            <a:r>
              <a:rPr lang="pl-PL" b="1" dirty="0"/>
              <a:t>Czy Polacy mają </a:t>
            </a:r>
            <a:r>
              <a:rPr lang="pl-PL" b="1" dirty="0" smtClean="0"/>
              <a:t>odporne </a:t>
            </a:r>
            <a:r>
              <a:rPr lang="pl-PL" b="1" dirty="0"/>
              <a:t>płuca </a:t>
            </a:r>
            <a:r>
              <a:rPr lang="pl-PL" b="1" dirty="0" smtClean="0"/>
              <a:t>?</a:t>
            </a:r>
            <a:br>
              <a:rPr lang="pl-PL" b="1" dirty="0" smtClean="0"/>
            </a:br>
            <a:r>
              <a:rPr lang="pl-PL" sz="2400" dirty="0"/>
              <a:t/>
            </a:r>
            <a:br>
              <a:rPr lang="pl-PL" sz="2400" dirty="0"/>
            </a:br>
            <a:r>
              <a:rPr lang="pl-PL" sz="2800" b="1" dirty="0" smtClean="0"/>
              <a:t>Wyjątkowo </a:t>
            </a:r>
            <a:r>
              <a:rPr lang="pl-PL" sz="2800" b="1" dirty="0"/>
              <a:t>wysoki </a:t>
            </a:r>
            <a:r>
              <a:rPr lang="pl-PL" sz="2800" b="1" dirty="0" smtClean="0"/>
              <a:t>poziom</a:t>
            </a:r>
            <a:r>
              <a:rPr lang="pl-PL" sz="2800" dirty="0" smtClean="0"/>
              <a:t>, </a:t>
            </a:r>
            <a:r>
              <a:rPr lang="pl-PL" sz="2800" dirty="0"/>
              <a:t>od </a:t>
            </a:r>
            <a:r>
              <a:rPr lang="pl-PL" sz="2800" dirty="0" smtClean="0"/>
              <a:t>którego </a:t>
            </a:r>
            <a:r>
              <a:rPr lang="pl-PL" sz="2800" dirty="0"/>
              <a:t>Polacy informowani są </a:t>
            </a:r>
            <a:br>
              <a:rPr lang="pl-PL" sz="2800" dirty="0"/>
            </a:br>
            <a:r>
              <a:rPr lang="pl-PL" sz="2800" dirty="0"/>
              <a:t>o wysokim zanieczyszczeniu powietrza </a:t>
            </a:r>
            <a:r>
              <a:rPr lang="pl-PL" sz="2800" dirty="0" smtClean="0"/>
              <a:t>w </a:t>
            </a:r>
            <a:r>
              <a:rPr lang="pl-PL" sz="2800" dirty="0"/>
              <a:t>danym dniu </a:t>
            </a:r>
            <a:r>
              <a:rPr lang="pl-PL" sz="2800" b="1" dirty="0"/>
              <a:t>oznacza, że </a:t>
            </a:r>
            <a:r>
              <a:rPr lang="pl-PL" sz="2800" b="1" dirty="0" smtClean="0"/>
              <a:t/>
            </a:r>
            <a:br>
              <a:rPr lang="pl-PL" sz="2800" b="1" dirty="0" smtClean="0"/>
            </a:br>
            <a:r>
              <a:rPr lang="pl-PL" sz="2800" b="1" dirty="0" smtClean="0"/>
              <a:t>informacje te </a:t>
            </a:r>
            <a:r>
              <a:rPr lang="pl-PL" sz="2800" b="1" dirty="0"/>
              <a:t>są przekazywane bardzo rzadko</a:t>
            </a:r>
            <a:r>
              <a:rPr lang="pl-PL" sz="2800" dirty="0" smtClean="0"/>
              <a:t>. </a:t>
            </a:r>
            <a:r>
              <a:rPr lang="pl-PL" sz="2800" b="1" dirty="0" smtClean="0"/>
              <a:t>Przy </a:t>
            </a:r>
            <a:r>
              <a:rPr lang="pl-PL" sz="2800" b="1" dirty="0"/>
              <a:t>bardzo wysokich </a:t>
            </a:r>
            <a:r>
              <a:rPr lang="pl-PL" sz="2800" b="1" dirty="0" smtClean="0"/>
              <a:t/>
            </a:r>
            <a:br>
              <a:rPr lang="pl-PL" sz="2800" b="1" dirty="0" smtClean="0"/>
            </a:br>
            <a:r>
              <a:rPr lang="pl-PL" sz="2800" b="1" dirty="0" smtClean="0"/>
              <a:t>stężeniach</a:t>
            </a:r>
            <a:r>
              <a:rPr lang="pl-PL" sz="2800" dirty="0"/>
              <a:t>, </a:t>
            </a:r>
            <a:r>
              <a:rPr lang="pl-PL" sz="2800" dirty="0" smtClean="0"/>
              <a:t>które jednak </a:t>
            </a:r>
            <a:r>
              <a:rPr lang="pl-PL" sz="2800" dirty="0"/>
              <a:t>mieszczą się pod progiem informowania </a:t>
            </a:r>
            <a:r>
              <a:rPr lang="pl-PL" sz="2800" b="1" dirty="0" smtClean="0"/>
              <a:t>żadne </a:t>
            </a:r>
            <a:br>
              <a:rPr lang="pl-PL" sz="2800" b="1" dirty="0" smtClean="0"/>
            </a:br>
            <a:r>
              <a:rPr lang="pl-PL" sz="2800" b="1" dirty="0" smtClean="0"/>
              <a:t>służby </a:t>
            </a:r>
            <a:r>
              <a:rPr lang="pl-PL" sz="2800" b="1" dirty="0"/>
              <a:t>nie informują mieszkańców</a:t>
            </a:r>
            <a:r>
              <a:rPr lang="pl-PL" sz="2800" dirty="0"/>
              <a:t>, </a:t>
            </a:r>
            <a:r>
              <a:rPr lang="pl-PL" sz="2800" dirty="0" smtClean="0"/>
              <a:t>że </a:t>
            </a:r>
            <a:r>
              <a:rPr lang="pl-PL" sz="2800" dirty="0"/>
              <a:t>powinni podjąć </a:t>
            </a:r>
            <a:r>
              <a:rPr lang="pl-PL" sz="2800" dirty="0" smtClean="0"/>
              <a:t>środki </a:t>
            </a:r>
            <a:r>
              <a:rPr lang="pl-PL" sz="2800" dirty="0"/>
              <a:t>zaradcze </a:t>
            </a:r>
            <a:r>
              <a:rPr lang="pl-PL" sz="2800" dirty="0" smtClean="0"/>
              <a:t/>
            </a:r>
            <a:br>
              <a:rPr lang="pl-PL" sz="2800" dirty="0" smtClean="0"/>
            </a:br>
            <a:r>
              <a:rPr lang="pl-PL" sz="2800" dirty="0" smtClean="0"/>
              <a:t>w </a:t>
            </a:r>
            <a:r>
              <a:rPr lang="pl-PL" sz="2800" dirty="0"/>
              <a:t>celu </a:t>
            </a:r>
            <a:r>
              <a:rPr lang="pl-PL" sz="2800" b="1" dirty="0" smtClean="0"/>
              <a:t>ochrony </a:t>
            </a:r>
            <a:r>
              <a:rPr lang="pl-PL" sz="2800" b="1" dirty="0"/>
              <a:t>zdrowia </a:t>
            </a:r>
            <a:r>
              <a:rPr lang="pl-PL" sz="2800" dirty="0"/>
              <a:t>przed zanieczyszczeniem powietrza</a:t>
            </a:r>
          </a:p>
        </p:txBody>
      </p:sp>
      <p:pic>
        <p:nvPicPr>
          <p:cNvPr id="3" name="Obraz 2"/>
          <p:cNvPicPr>
            <a:picLocks noChangeAspect="1"/>
          </p:cNvPicPr>
          <p:nvPr/>
        </p:nvPicPr>
        <p:blipFill>
          <a:blip r:embed="rId3"/>
          <a:stretch>
            <a:fillRect/>
          </a:stretch>
        </p:blipFill>
        <p:spPr>
          <a:xfrm>
            <a:off x="3456141" y="3717032"/>
            <a:ext cx="5279717" cy="2978646"/>
          </a:xfrm>
          <a:prstGeom prst="rect">
            <a:avLst/>
          </a:prstGeom>
        </p:spPr>
      </p:pic>
    </p:spTree>
    <p:extLst>
      <p:ext uri="{BB962C8B-B14F-4D97-AF65-F5344CB8AC3E}">
        <p14:creationId xmlns:p14="http://schemas.microsoft.com/office/powerpoint/2010/main" val="486633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12192000" cy="3140968"/>
          </a:xfrm>
        </p:spPr>
        <p:txBody>
          <a:bodyPr anchor="ctr">
            <a:noAutofit/>
          </a:bodyPr>
          <a:lstStyle/>
          <a:p>
            <a:pPr algn="ctr"/>
            <a:r>
              <a:rPr lang="pl-PL" sz="2800" dirty="0"/>
              <a:t>Gdy w Paryżu </a:t>
            </a:r>
            <a:r>
              <a:rPr lang="pl-PL" sz="2800" dirty="0" smtClean="0"/>
              <a:t>zanieczyszczenie  </a:t>
            </a:r>
            <a:r>
              <a:rPr lang="pl-PL" sz="2800" dirty="0"/>
              <a:t>powietrza pyłem zawieszonym PM10 </a:t>
            </a:r>
            <a:br>
              <a:rPr lang="pl-PL" sz="2800" dirty="0"/>
            </a:br>
            <a:r>
              <a:rPr lang="pl-PL" sz="2800" dirty="0"/>
              <a:t>osiąga przez dobę poziom </a:t>
            </a:r>
            <a:r>
              <a:rPr lang="pl-PL" sz="2800" b="1" dirty="0"/>
              <a:t>80 </a:t>
            </a:r>
            <a:r>
              <a:rPr lang="pl-PL" sz="2800" b="1" dirty="0" err="1"/>
              <a:t>μg</a:t>
            </a:r>
            <a:r>
              <a:rPr lang="pl-PL" sz="2800" b="1" dirty="0"/>
              <a:t>/m3, </a:t>
            </a:r>
            <a:r>
              <a:rPr lang="pl-PL" sz="2800" dirty="0" smtClean="0"/>
              <a:t>już </a:t>
            </a:r>
            <a:r>
              <a:rPr lang="pl-PL" sz="2800" b="1" dirty="0"/>
              <a:t>następnego dnia ogłaszany jest </a:t>
            </a:r>
            <a:br>
              <a:rPr lang="pl-PL" sz="2800" b="1" dirty="0"/>
            </a:br>
            <a:r>
              <a:rPr lang="pl-PL" sz="2800" b="1" dirty="0"/>
              <a:t>alarm smogowy</a:t>
            </a:r>
            <a:r>
              <a:rPr lang="pl-PL" sz="2800" dirty="0"/>
              <a:t>. </a:t>
            </a:r>
            <a:r>
              <a:rPr lang="pl-PL" sz="2800" dirty="0" smtClean="0"/>
              <a:t>W </a:t>
            </a:r>
            <a:r>
              <a:rPr lang="pl-PL" sz="2800" dirty="0"/>
              <a:t>Krakowie, w Katowicach czy </a:t>
            </a:r>
            <a:r>
              <a:rPr lang="pl-PL" sz="2800" dirty="0" smtClean="0"/>
              <a:t>w </a:t>
            </a:r>
            <a:r>
              <a:rPr lang="pl-PL" sz="2800" dirty="0"/>
              <a:t>Warszawie </a:t>
            </a:r>
            <a:r>
              <a:rPr lang="pl-PL" sz="2800" b="1" dirty="0"/>
              <a:t>taki poziom zanieczyszczenia </a:t>
            </a:r>
            <a:r>
              <a:rPr lang="pl-PL" sz="2800" b="1" dirty="0" smtClean="0"/>
              <a:t>nie </a:t>
            </a:r>
            <a:r>
              <a:rPr lang="pl-PL" sz="2800" b="1" dirty="0"/>
              <a:t>budzi niepokoju </a:t>
            </a:r>
            <a:r>
              <a:rPr lang="pl-PL" sz="2800" dirty="0"/>
              <a:t>jednostek </a:t>
            </a:r>
            <a:r>
              <a:rPr lang="pl-PL" sz="2800" dirty="0" smtClean="0"/>
              <a:t>odpowiedzialnych </a:t>
            </a:r>
            <a:r>
              <a:rPr lang="pl-PL" sz="2800" dirty="0"/>
              <a:t>za jakość powietrza. </a:t>
            </a:r>
            <a:r>
              <a:rPr lang="pl-PL" sz="2800" dirty="0" smtClean="0"/>
              <a:t>Nic </a:t>
            </a:r>
            <a:r>
              <a:rPr lang="pl-PL" sz="2800" dirty="0"/>
              <a:t>dziwnego – obowiązujący </a:t>
            </a:r>
            <a:r>
              <a:rPr lang="pl-PL" sz="2800" dirty="0" smtClean="0"/>
              <a:t>obecnie </a:t>
            </a:r>
            <a:r>
              <a:rPr lang="pl-PL" sz="2800" b="1" dirty="0" smtClean="0"/>
              <a:t>w </a:t>
            </a:r>
            <a:r>
              <a:rPr lang="pl-PL" sz="2800" b="1" dirty="0"/>
              <a:t>Polsce poziom alarmowy </a:t>
            </a:r>
            <a:r>
              <a:rPr lang="pl-PL" sz="2800" dirty="0"/>
              <a:t>jest prawie czterokrotnie wyższy i wynosi </a:t>
            </a:r>
            <a:r>
              <a:rPr lang="pl-PL" sz="2800" b="1" dirty="0"/>
              <a:t>300 </a:t>
            </a:r>
            <a:r>
              <a:rPr lang="pl-PL" sz="2800" b="1" dirty="0" err="1"/>
              <a:t>μg</a:t>
            </a:r>
            <a:r>
              <a:rPr lang="pl-PL" sz="2800" b="1" dirty="0"/>
              <a:t>/m3</a:t>
            </a:r>
          </a:p>
        </p:txBody>
      </p:sp>
      <p:pic>
        <p:nvPicPr>
          <p:cNvPr id="3" name="Obraz 2"/>
          <p:cNvPicPr>
            <a:picLocks noChangeAspect="1"/>
          </p:cNvPicPr>
          <p:nvPr/>
        </p:nvPicPr>
        <p:blipFill>
          <a:blip r:embed="rId3"/>
          <a:stretch>
            <a:fillRect/>
          </a:stretch>
        </p:blipFill>
        <p:spPr>
          <a:xfrm>
            <a:off x="191344" y="2924944"/>
            <a:ext cx="6545647" cy="3569766"/>
          </a:xfrm>
          <a:prstGeom prst="rect">
            <a:avLst/>
          </a:prstGeom>
        </p:spPr>
      </p:pic>
      <p:pic>
        <p:nvPicPr>
          <p:cNvPr id="4" name="Obraz 3"/>
          <p:cNvPicPr>
            <a:picLocks noChangeAspect="1"/>
          </p:cNvPicPr>
          <p:nvPr/>
        </p:nvPicPr>
        <p:blipFill>
          <a:blip r:embed="rId4"/>
          <a:stretch>
            <a:fillRect/>
          </a:stretch>
        </p:blipFill>
        <p:spPr>
          <a:xfrm>
            <a:off x="6798034" y="3228918"/>
            <a:ext cx="5393966" cy="2961817"/>
          </a:xfrm>
          <a:prstGeom prst="rect">
            <a:avLst/>
          </a:prstGeom>
        </p:spPr>
      </p:pic>
    </p:spTree>
    <p:extLst>
      <p:ext uri="{BB962C8B-B14F-4D97-AF65-F5344CB8AC3E}">
        <p14:creationId xmlns:p14="http://schemas.microsoft.com/office/powerpoint/2010/main" val="1352200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12192000" cy="3140968"/>
          </a:xfrm>
        </p:spPr>
        <p:txBody>
          <a:bodyPr anchor="ctr">
            <a:noAutofit/>
          </a:bodyPr>
          <a:lstStyle/>
          <a:p>
            <a:pPr algn="ctr"/>
            <a:r>
              <a:rPr lang="pl-PL" sz="2000" b="1" dirty="0"/>
              <a:t>Jeszcze trzy lata temu, poziom alarmowy </a:t>
            </a:r>
            <a:r>
              <a:rPr lang="pl-PL" sz="2000" b="1" dirty="0" smtClean="0"/>
              <a:t> wynosił </a:t>
            </a:r>
            <a:r>
              <a:rPr lang="pl-PL" sz="2000" b="1" dirty="0"/>
              <a:t>w Polsce 200 </a:t>
            </a:r>
            <a:r>
              <a:rPr lang="pl-PL" sz="2000" b="1" dirty="0" err="1"/>
              <a:t>μg</a:t>
            </a:r>
            <a:r>
              <a:rPr lang="pl-PL" sz="2000" b="1" dirty="0"/>
              <a:t>/m3.  </a:t>
            </a:r>
            <a:r>
              <a:rPr lang="pl-PL" sz="2000" dirty="0"/>
              <a:t/>
            </a:r>
            <a:br>
              <a:rPr lang="pl-PL" sz="2000" dirty="0"/>
            </a:br>
            <a:r>
              <a:rPr lang="pl-PL" sz="2000" dirty="0"/>
              <a:t/>
            </a:r>
            <a:br>
              <a:rPr lang="pl-PL" sz="2000" dirty="0"/>
            </a:br>
            <a:r>
              <a:rPr lang="pl-PL" sz="2000" dirty="0"/>
              <a:t>Uchwalone w 2012 r. rozporządzenie </a:t>
            </a:r>
            <a:r>
              <a:rPr lang="pl-PL" sz="2000" b="1" dirty="0"/>
              <a:t>podniosło </a:t>
            </a:r>
            <a:r>
              <a:rPr lang="pl-PL" sz="2000" b="1" dirty="0" smtClean="0"/>
              <a:t> poziom </a:t>
            </a:r>
            <a:r>
              <a:rPr lang="pl-PL" sz="2000" b="1" dirty="0"/>
              <a:t>alarmowy</a:t>
            </a:r>
            <a:r>
              <a:rPr lang="pl-PL" sz="2000" dirty="0"/>
              <a:t> zanieczyszczenia </a:t>
            </a:r>
            <a:r>
              <a:rPr lang="pl-PL" sz="2000" dirty="0" smtClean="0"/>
              <a:t>powietrza pyłem </a:t>
            </a:r>
            <a:br>
              <a:rPr lang="pl-PL" sz="2000" dirty="0" smtClean="0"/>
            </a:br>
            <a:r>
              <a:rPr lang="pl-PL" sz="2000" dirty="0" smtClean="0"/>
              <a:t>zawieszonym </a:t>
            </a:r>
            <a:r>
              <a:rPr lang="pl-PL" sz="2000" dirty="0"/>
              <a:t>do </a:t>
            </a:r>
            <a:r>
              <a:rPr lang="pl-PL" sz="2000" b="1" dirty="0"/>
              <a:t>300 </a:t>
            </a:r>
            <a:r>
              <a:rPr lang="pl-PL" sz="2000" b="1" dirty="0" err="1"/>
              <a:t>μg</a:t>
            </a:r>
            <a:r>
              <a:rPr lang="pl-PL" sz="2000" b="1" dirty="0"/>
              <a:t>/m3. </a:t>
            </a:r>
            <a:r>
              <a:rPr lang="pl-PL" sz="2000" b="1" dirty="0" smtClean="0"/>
              <a:t> Polskie </a:t>
            </a:r>
            <a:r>
              <a:rPr lang="pl-PL" sz="2000" b="1" dirty="0"/>
              <a:t>prawo rozluźniając kryteria </a:t>
            </a:r>
            <a:r>
              <a:rPr lang="pl-PL" sz="2000" b="1" dirty="0" smtClean="0"/>
              <a:t>informowania o </a:t>
            </a:r>
            <a:r>
              <a:rPr lang="pl-PL" sz="2000" b="1" dirty="0"/>
              <a:t>złej jakości powietrza, </a:t>
            </a:r>
            <a:r>
              <a:rPr lang="pl-PL" sz="2000" b="1" dirty="0" smtClean="0"/>
              <a:t/>
            </a:r>
            <a:br>
              <a:rPr lang="pl-PL" sz="2000" b="1" dirty="0" smtClean="0"/>
            </a:br>
            <a:r>
              <a:rPr lang="pl-PL" sz="2000" b="1" dirty="0" smtClean="0"/>
              <a:t>ograniczyło </a:t>
            </a:r>
            <a:r>
              <a:rPr lang="pl-PL" sz="2000" b="1" dirty="0"/>
              <a:t>ochronę </a:t>
            </a:r>
            <a:r>
              <a:rPr lang="pl-PL" sz="2000" b="1" dirty="0" smtClean="0"/>
              <a:t> mieszkańców </a:t>
            </a:r>
            <a:r>
              <a:rPr lang="pl-PL" sz="2000" b="1" dirty="0"/>
              <a:t>naszego kraju przed wysokimi </a:t>
            </a:r>
            <a:r>
              <a:rPr lang="pl-PL" sz="2000" b="1" dirty="0" smtClean="0"/>
              <a:t>poziomami </a:t>
            </a:r>
            <a:r>
              <a:rPr lang="pl-PL" sz="2000" b="1" dirty="0"/>
              <a:t>zanieczyszczeń, bagatelizując </a:t>
            </a:r>
            <a:r>
              <a:rPr lang="pl-PL" sz="2000" b="1" dirty="0" smtClean="0"/>
              <a:t/>
            </a:r>
            <a:br>
              <a:rPr lang="pl-PL" sz="2000" b="1" dirty="0" smtClean="0"/>
            </a:br>
            <a:r>
              <a:rPr lang="pl-PL" sz="2000" b="1" dirty="0" err="1" smtClean="0"/>
              <a:t>ch</a:t>
            </a:r>
            <a:r>
              <a:rPr lang="pl-PL" sz="2000" b="1" dirty="0" smtClean="0"/>
              <a:t> wpływ  </a:t>
            </a:r>
            <a:r>
              <a:rPr lang="pl-PL" sz="2000" b="1" dirty="0"/>
              <a:t>na nasze zdrowie</a:t>
            </a:r>
            <a:r>
              <a:rPr lang="pl-PL" sz="2000" b="1" dirty="0" smtClean="0"/>
              <a:t>. </a:t>
            </a:r>
            <a:r>
              <a:rPr lang="pl-PL" sz="2000" dirty="0" smtClean="0"/>
              <a:t>Zmiana </a:t>
            </a:r>
            <a:r>
              <a:rPr lang="pl-PL" sz="2000" dirty="0"/>
              <a:t>w prawie polskim nastąpiła w 2012 r. </a:t>
            </a:r>
            <a:r>
              <a:rPr lang="pl-PL" sz="2000" dirty="0" smtClean="0"/>
              <a:t> wraz </a:t>
            </a:r>
            <a:r>
              <a:rPr lang="pl-PL" sz="2000" dirty="0"/>
              <a:t>z Rozporządzeniem Ministra Środowiska </a:t>
            </a:r>
            <a:r>
              <a:rPr lang="pl-PL" sz="2000" dirty="0" smtClean="0"/>
              <a:t>z </a:t>
            </a:r>
            <a:r>
              <a:rPr lang="pl-PL" sz="2000" dirty="0"/>
              <a:t>dnia 24 sierpnia 2012 r. w sprawie poziomów </a:t>
            </a:r>
            <a:r>
              <a:rPr lang="pl-PL" sz="2000" dirty="0" smtClean="0"/>
              <a:t>niektórych </a:t>
            </a:r>
            <a:r>
              <a:rPr lang="pl-PL" sz="2000" dirty="0"/>
              <a:t>substancji w powietrzu. </a:t>
            </a:r>
            <a:r>
              <a:rPr lang="pl-PL" sz="2000" dirty="0" smtClean="0"/>
              <a:t/>
            </a:r>
            <a:br>
              <a:rPr lang="pl-PL" sz="2000" dirty="0" smtClean="0"/>
            </a:br>
            <a:r>
              <a:rPr lang="pl-PL" sz="2000" dirty="0" smtClean="0"/>
              <a:t>Wcześniejsze </a:t>
            </a:r>
            <a:r>
              <a:rPr lang="pl-PL" sz="2000" dirty="0"/>
              <a:t>rozporządzenie z dnia 3 marca 2008 r. </a:t>
            </a:r>
            <a:r>
              <a:rPr lang="pl-PL" sz="2000" dirty="0" smtClean="0"/>
              <a:t> w </a:t>
            </a:r>
            <a:r>
              <a:rPr lang="pl-PL" sz="2000" dirty="0"/>
              <a:t>sprawie poziomów niektórych substancji </a:t>
            </a:r>
            <a:r>
              <a:rPr lang="pl-PL" sz="2000" dirty="0" smtClean="0"/>
              <a:t/>
            </a:r>
            <a:br>
              <a:rPr lang="pl-PL" sz="2000" dirty="0" smtClean="0"/>
            </a:br>
            <a:r>
              <a:rPr lang="pl-PL" sz="2000" dirty="0" smtClean="0"/>
              <a:t>w </a:t>
            </a:r>
            <a:r>
              <a:rPr lang="pl-PL" sz="2000" dirty="0"/>
              <a:t>powietrzu </a:t>
            </a:r>
            <a:r>
              <a:rPr lang="pl-PL" sz="2000" dirty="0" smtClean="0"/>
              <a:t>ustanawiało </a:t>
            </a:r>
            <a:r>
              <a:rPr lang="pl-PL" sz="2000" dirty="0"/>
              <a:t>poziom alarmowy dla PM10 na poziomie 200 </a:t>
            </a:r>
            <a:r>
              <a:rPr lang="pl-PL" sz="2000" dirty="0" err="1"/>
              <a:t>μg</a:t>
            </a:r>
            <a:r>
              <a:rPr lang="pl-PL" sz="2000" dirty="0"/>
              <a:t>/m3</a:t>
            </a:r>
          </a:p>
        </p:txBody>
      </p:sp>
      <p:pic>
        <p:nvPicPr>
          <p:cNvPr id="3" name="Obraz 2"/>
          <p:cNvPicPr>
            <a:picLocks noChangeAspect="1"/>
          </p:cNvPicPr>
          <p:nvPr/>
        </p:nvPicPr>
        <p:blipFill>
          <a:blip r:embed="rId3"/>
          <a:stretch>
            <a:fillRect/>
          </a:stretch>
        </p:blipFill>
        <p:spPr>
          <a:xfrm>
            <a:off x="3071664" y="3110064"/>
            <a:ext cx="6270873" cy="3679874"/>
          </a:xfrm>
          <a:prstGeom prst="rect">
            <a:avLst/>
          </a:prstGeom>
        </p:spPr>
      </p:pic>
    </p:spTree>
    <p:extLst>
      <p:ext uri="{BB962C8B-B14F-4D97-AF65-F5344CB8AC3E}">
        <p14:creationId xmlns:p14="http://schemas.microsoft.com/office/powerpoint/2010/main" val="3954991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12192000" cy="3429000"/>
          </a:xfrm>
        </p:spPr>
        <p:txBody>
          <a:bodyPr anchor="ctr">
            <a:noAutofit/>
          </a:bodyPr>
          <a:lstStyle/>
          <a:p>
            <a:pPr algn="ctr"/>
            <a:r>
              <a:rPr lang="pl-PL" sz="2400" b="1" dirty="0"/>
              <a:t>W Krakowie informacje o zanieczyszczeniu </a:t>
            </a:r>
            <a:r>
              <a:rPr lang="pl-PL" sz="2400" b="1" dirty="0" smtClean="0"/>
              <a:t>powietrza </a:t>
            </a:r>
            <a:r>
              <a:rPr lang="pl-PL" sz="2400" b="1" dirty="0"/>
              <a:t>podawane są na </a:t>
            </a:r>
            <a:r>
              <a:rPr lang="pl-PL" sz="2400" b="1" dirty="0" smtClean="0"/>
              <a:t>przystankach </a:t>
            </a:r>
            <a:br>
              <a:rPr lang="pl-PL" sz="2400" b="1" dirty="0" smtClean="0"/>
            </a:br>
            <a:r>
              <a:rPr lang="pl-PL" sz="2400" dirty="0" smtClean="0"/>
              <a:t>(</a:t>
            </a:r>
            <a:r>
              <a:rPr lang="pl-PL" sz="2400" dirty="0"/>
              <a:t>tablicach elektronicznych z rozkładem jazdy) </a:t>
            </a:r>
            <a:r>
              <a:rPr lang="pl-PL" sz="2400" dirty="0" smtClean="0"/>
              <a:t>oraz </a:t>
            </a:r>
            <a:r>
              <a:rPr lang="pl-PL" sz="2400" dirty="0"/>
              <a:t>na ekranach w tramwajach i autobusach.</a:t>
            </a:r>
            <a:br>
              <a:rPr lang="pl-PL" sz="2400" dirty="0"/>
            </a:br>
            <a:r>
              <a:rPr lang="pl-PL" sz="2400" dirty="0"/>
              <a:t/>
            </a:r>
            <a:br>
              <a:rPr lang="pl-PL" sz="2400" dirty="0"/>
            </a:br>
            <a:r>
              <a:rPr lang="pl-PL" sz="2400" dirty="0"/>
              <a:t>W województwie dolnośląskim i łódzkim </a:t>
            </a:r>
            <a:r>
              <a:rPr lang="pl-PL" sz="2400" b="1" dirty="0" smtClean="0"/>
              <a:t>jedynymi </a:t>
            </a:r>
            <a:r>
              <a:rPr lang="pl-PL" sz="2400" b="1" dirty="0"/>
              <a:t>kanałami wykorzystywanymi</a:t>
            </a:r>
            <a:br>
              <a:rPr lang="pl-PL" sz="2400" b="1" dirty="0"/>
            </a:br>
            <a:r>
              <a:rPr lang="pl-PL" sz="2400" b="1" dirty="0"/>
              <a:t>do informowania o aktualnym stanie powietrza </a:t>
            </a:r>
            <a:r>
              <a:rPr lang="pl-PL" sz="2400" b="1" dirty="0" smtClean="0"/>
              <a:t>są </a:t>
            </a:r>
            <a:r>
              <a:rPr lang="pl-PL" sz="2400" b="1" dirty="0"/>
              <a:t>strony </a:t>
            </a:r>
            <a:r>
              <a:rPr lang="pl-PL" sz="2400" b="1" dirty="0" smtClean="0"/>
              <a:t>internetowe</a:t>
            </a:r>
            <a:r>
              <a:rPr lang="pl-PL" sz="2400" dirty="0"/>
              <a:t/>
            </a:r>
            <a:br>
              <a:rPr lang="pl-PL" sz="2400" dirty="0"/>
            </a:br>
            <a:r>
              <a:rPr lang="pl-PL" sz="2400" dirty="0"/>
              <a:t/>
            </a:r>
            <a:br>
              <a:rPr lang="pl-PL" sz="2400" dirty="0"/>
            </a:br>
            <a:r>
              <a:rPr lang="pl-PL" sz="2400" dirty="0"/>
              <a:t>Nie są wykorzystywane </a:t>
            </a:r>
            <a:r>
              <a:rPr lang="pl-PL" sz="2400" dirty="0" smtClean="0"/>
              <a:t>inne sposoby </a:t>
            </a:r>
            <a:r>
              <a:rPr lang="pl-PL" sz="2400" dirty="0"/>
              <a:t>informowania, takie jak telewizja,</a:t>
            </a:r>
            <a:br>
              <a:rPr lang="pl-PL" sz="2400" dirty="0"/>
            </a:br>
            <a:r>
              <a:rPr lang="pl-PL" sz="2400" dirty="0"/>
              <a:t> radio czy prasa. </a:t>
            </a:r>
            <a:r>
              <a:rPr lang="pl-PL" sz="2400" b="1" dirty="0"/>
              <a:t>Dostępność </a:t>
            </a:r>
            <a:r>
              <a:rPr lang="pl-PL" sz="2400" b="1" dirty="0" smtClean="0"/>
              <a:t>informacji o </a:t>
            </a:r>
            <a:r>
              <a:rPr lang="pl-PL" sz="2400" b="1" dirty="0"/>
              <a:t>aktualnym stanie powietrza należy w tych </a:t>
            </a:r>
            <a:br>
              <a:rPr lang="pl-PL" sz="2400" b="1" dirty="0"/>
            </a:br>
            <a:r>
              <a:rPr lang="pl-PL" sz="2400" b="1" dirty="0"/>
              <a:t>województwach uznać za bardzo ograniczoną</a:t>
            </a:r>
          </a:p>
        </p:txBody>
      </p:sp>
      <p:pic>
        <p:nvPicPr>
          <p:cNvPr id="3" name="Obraz 2"/>
          <p:cNvPicPr>
            <a:picLocks noChangeAspect="1"/>
          </p:cNvPicPr>
          <p:nvPr/>
        </p:nvPicPr>
        <p:blipFill>
          <a:blip r:embed="rId3"/>
          <a:stretch>
            <a:fillRect/>
          </a:stretch>
        </p:blipFill>
        <p:spPr>
          <a:xfrm>
            <a:off x="6312024" y="3428248"/>
            <a:ext cx="5506889" cy="3228776"/>
          </a:xfrm>
          <a:prstGeom prst="rect">
            <a:avLst/>
          </a:prstGeom>
        </p:spPr>
      </p:pic>
      <p:pic>
        <p:nvPicPr>
          <p:cNvPr id="4" name="Obraz 3"/>
          <p:cNvPicPr>
            <a:picLocks noChangeAspect="1"/>
          </p:cNvPicPr>
          <p:nvPr/>
        </p:nvPicPr>
        <p:blipFill>
          <a:blip r:embed="rId4"/>
          <a:stretch>
            <a:fillRect/>
          </a:stretch>
        </p:blipFill>
        <p:spPr>
          <a:xfrm>
            <a:off x="335360" y="3468886"/>
            <a:ext cx="5435578" cy="3147501"/>
          </a:xfrm>
          <a:prstGeom prst="rect">
            <a:avLst/>
          </a:prstGeom>
        </p:spPr>
      </p:pic>
    </p:spTree>
    <p:extLst>
      <p:ext uri="{BB962C8B-B14F-4D97-AF65-F5344CB8AC3E}">
        <p14:creationId xmlns:p14="http://schemas.microsoft.com/office/powerpoint/2010/main" val="1037996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p:cNvPicPr>
            <a:picLocks noChangeAspect="1"/>
          </p:cNvPicPr>
          <p:nvPr/>
        </p:nvPicPr>
        <p:blipFill>
          <a:blip r:embed="rId3"/>
          <a:stretch>
            <a:fillRect/>
          </a:stretch>
        </p:blipFill>
        <p:spPr>
          <a:xfrm>
            <a:off x="263352" y="229706"/>
            <a:ext cx="11608885" cy="6367646"/>
          </a:xfrm>
          <a:prstGeom prst="rect">
            <a:avLst/>
          </a:prstGeom>
        </p:spPr>
      </p:pic>
    </p:spTree>
    <p:extLst>
      <p:ext uri="{BB962C8B-B14F-4D97-AF65-F5344CB8AC3E}">
        <p14:creationId xmlns:p14="http://schemas.microsoft.com/office/powerpoint/2010/main" val="3795186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3"/>
          <a:stretch>
            <a:fillRect/>
          </a:stretch>
        </p:blipFill>
        <p:spPr>
          <a:xfrm>
            <a:off x="119336" y="0"/>
            <a:ext cx="11950210" cy="6778084"/>
          </a:xfrm>
          <a:prstGeom prst="rect">
            <a:avLst/>
          </a:prstGeom>
        </p:spPr>
      </p:pic>
    </p:spTree>
    <p:extLst>
      <p:ext uri="{BB962C8B-B14F-4D97-AF65-F5344CB8AC3E}">
        <p14:creationId xmlns:p14="http://schemas.microsoft.com/office/powerpoint/2010/main" val="1553642332"/>
      </p:ext>
    </p:extLst>
  </p:cSld>
  <p:clrMapOvr>
    <a:masterClrMapping/>
  </p:clrMapOvr>
</p:sld>
</file>

<file path=ppt/theme/theme1.xml><?xml version="1.0" encoding="utf-8"?>
<a:theme xmlns:a="http://schemas.openxmlformats.org/drawingml/2006/main" name="Office Them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0693E3E-9902-430E-A797-E0A48C5DB2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67</Words>
  <Application>Microsoft Office PowerPoint</Application>
  <PresentationFormat>Panoramiczny</PresentationFormat>
  <Paragraphs>20</Paragraphs>
  <Slides>11</Slides>
  <Notes>10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11</vt:i4>
      </vt:variant>
    </vt:vector>
  </HeadingPairs>
  <TitlesOfParts>
    <vt:vector size="15" baseType="lpstr">
      <vt:lpstr>Arial</vt:lpstr>
      <vt:lpstr>Calibri</vt:lpstr>
      <vt:lpstr>Calibri Light</vt:lpstr>
      <vt:lpstr>Office Theme</vt:lpstr>
      <vt:lpstr>Projekt „Piotrkowski Alarm Smogowy - Piotr_AS w akcji – edukacja ekologiczna  mieszkańców Piotrkowa Trybunalskiego  i powiatu piotrkowskiego”</vt:lpstr>
      <vt:lpstr>Prezentacja programu PowerPoint</vt:lpstr>
      <vt:lpstr>Określony poziom zanieczyszczenia powietrza w Polsce  prowadzi do ogłoszenia alarmu smogowego   Polska ma najbardziej liberalne zasady określania poziomów informowania społeczeństwa o zanieczyszczeniu powietrza spośród krajów Unii Europejskiej.  Jednocześnie, nasz kraj posiada najgorsze powietrze w całej Unii Europejskiej.   Płacimy za to wysoką cenę.   Portal jakości powietrza Urzędu Marszałkowskiego Województwa Łódzkiego Portal jakości powietrza Głównego Inspektora Ochrony Środowiska Wojewódzki Inspektorat Ochrony Środowiska w Łodzi Główny Inspektorat Ochrony Środowiska </vt:lpstr>
      <vt:lpstr>Czy Polacy mają odporne płuca ?  Wyjątkowo wysoki poziom, od którego Polacy informowani są  o wysokim zanieczyszczeniu powietrza w danym dniu oznacza, że  informacje te są przekazywane bardzo rzadko. Przy bardzo wysokich  stężeniach, które jednak mieszczą się pod progiem informowania żadne  służby nie informują mieszkańców, że powinni podjąć środki zaradcze  w celu ochrony zdrowia przed zanieczyszczeniem powietrza</vt:lpstr>
      <vt:lpstr>Gdy w Paryżu zanieczyszczenie  powietrza pyłem zawieszonym PM10  osiąga przez dobę poziom 80 μg/m3, już następnego dnia ogłaszany jest  alarm smogowy. W Krakowie, w Katowicach czy w Warszawie taki poziom zanieczyszczenia nie budzi niepokoju jednostek odpowiedzialnych za jakość powietrza. Nic dziwnego – obowiązujący obecnie w Polsce poziom alarmowy jest prawie czterokrotnie wyższy i wynosi 300 μg/m3</vt:lpstr>
      <vt:lpstr>Jeszcze trzy lata temu, poziom alarmowy  wynosił w Polsce 200 μg/m3.    Uchwalone w 2012 r. rozporządzenie podniosło  poziom alarmowy zanieczyszczenia powietrza pyłem  zawieszonym do 300 μg/m3.  Polskie prawo rozluźniając kryteria informowania o złej jakości powietrza,  ograniczyło ochronę  mieszkańców naszego kraju przed wysokimi poziomami zanieczyszczeń, bagatelizując  ch wpływ  na nasze zdrowie. Zmiana w prawie polskim nastąpiła w 2012 r.  wraz z Rozporządzeniem Ministra Środowiska z dnia 24 sierpnia 2012 r. w sprawie poziomów niektórych substancji w powietrzu.  Wcześniejsze rozporządzenie z dnia 3 marca 2008 r.  w sprawie poziomów niektórych substancji  w powietrzu ustanawiało poziom alarmowy dla PM10 na poziomie 200 μg/m3</vt:lpstr>
      <vt:lpstr>W Krakowie informacje o zanieczyszczeniu powietrza podawane są na przystankach  (tablicach elektronicznych z rozkładem jazdy) oraz na ekranach w tramwajach i autobusach.  W województwie dolnośląskim i łódzkim jedynymi kanałami wykorzystywanymi do informowania o aktualnym stanie powietrza są strony internetowe  Nie są wykorzystywane inne sposoby informowania, takie jak telewizja,  radio czy prasa. Dostępność informacji o aktualnym stanie powietrza należy w tych  województwach uznać za bardzo ograniczoną</vt:lpstr>
      <vt:lpstr>Prezentacja programu PowerPoint</vt:lpstr>
      <vt:lpstr>Prezentacja programu PowerPoint</vt:lpstr>
      <vt:lpstr>Prezentacja programu PowerPoint</vt:lpstr>
      <vt:lpstr>Dziękujemy za uwagę</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2016-10-19T07:14:36Z</dcterms:created>
  <dcterms:modified xsi:type="dcterms:W3CDTF">2018-05-08T08:51:38Z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ies>
</file>